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1" r:id="rId23"/>
    <p:sldId id="282" r:id="rId24"/>
    <p:sldId id="283" r:id="rId25"/>
    <p:sldId id="278" r:id="rId26"/>
    <p:sldId id="279" r:id="rId27"/>
    <p:sldId id="280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1A4EDB-B2BD-4FB0-966E-E4201094B3F1}" type="datetimeFigureOut">
              <a:rPr lang="en-US" smtClean="0"/>
              <a:pPr/>
              <a:t>2/6/2012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E544D8B-5017-4372-AAC4-190B86EB8B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Stocks and Stock Markets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smtClean="0"/>
              <a:t>What can a majority owner do? </a:t>
            </a:r>
          </a:p>
          <a:p>
            <a:endParaRPr lang="en-US" sz="3200" dirty="0" smtClean="0"/>
          </a:p>
          <a:p>
            <a:r>
              <a:rPr lang="en-US" sz="3200" dirty="0" smtClean="0"/>
              <a:t>Has control to run the company his/her way. </a:t>
            </a:r>
          </a:p>
          <a:p>
            <a:r>
              <a:rPr lang="en-US" sz="3200" dirty="0" smtClean="0"/>
              <a:t>Owns more than 50% of the stock.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smtClean="0"/>
              <a:t>What are the two types of stock? </a:t>
            </a:r>
          </a:p>
          <a:p>
            <a:endParaRPr lang="en-US" sz="4000" dirty="0" smtClean="0"/>
          </a:p>
          <a:p>
            <a:r>
              <a:rPr lang="en-US" sz="4000" dirty="0" smtClean="0"/>
              <a:t>Common and Preferred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are the advantages of owning common stock?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are the advantages of owning preferred stock?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Donut shop makes $50K a year with 10,000 shares. </a:t>
            </a:r>
          </a:p>
          <a:p>
            <a:r>
              <a:rPr lang="en-US" sz="3600" dirty="0" smtClean="0"/>
              <a:t>If the shop pays all its profits in dividends, the dividend is $5 per share.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dividends?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4000" dirty="0" smtClean="0"/>
              <a:t>Make a profit  </a:t>
            </a:r>
          </a:p>
          <a:p>
            <a:pPr marL="514350" indent="-514350">
              <a:buAutoNum type="arabicPeriod"/>
            </a:pPr>
            <a:r>
              <a:rPr lang="en-US" sz="4000" dirty="0" smtClean="0"/>
              <a:t>Receive a dividend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people purchase stock?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The opinion of buyers regarding the financial future of the company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a stock’s price?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(reflect the reasons people purchase stock)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	</a:t>
            </a:r>
            <a:r>
              <a:rPr lang="en-US" sz="3600" dirty="0" smtClean="0"/>
              <a:t>Growth (stock price increases-short term profit)</a:t>
            </a:r>
          </a:p>
          <a:p>
            <a:r>
              <a:rPr lang="en-US" sz="3600" dirty="0" smtClean="0"/>
              <a:t>	Quality of projected dividend payments (long term stream of income)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Stock Investments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place for buying and selling stocks</a:t>
            </a:r>
          </a:p>
          <a:p>
            <a:endParaRPr lang="en-US" dirty="0" smtClean="0"/>
          </a:p>
          <a:p>
            <a:r>
              <a:rPr lang="en-US" dirty="0" smtClean="0"/>
              <a:t>Is it a real place? </a:t>
            </a:r>
          </a:p>
          <a:p>
            <a:endParaRPr lang="en-US" dirty="0" smtClean="0"/>
          </a:p>
          <a:p>
            <a:r>
              <a:rPr lang="en-US" dirty="0" smtClean="0"/>
              <a:t>Yes and no, some stock exchanges are virtual or electronic.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stock EXCHANGE?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How do the laws of supply and demand apply to the prices of stocks in a stock market?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Stock Market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What might motivate a buyer to pay a higher price for a company’s stock?</a:t>
            </a:r>
          </a:p>
          <a:p>
            <a:r>
              <a:rPr lang="en-US" dirty="0" smtClean="0"/>
              <a:t>	Ex. Why pay more for Exxon than McDonalds?</a:t>
            </a:r>
          </a:p>
          <a:p>
            <a:r>
              <a:rPr lang="en-US" dirty="0" smtClean="0"/>
              <a:t>	Quality: long term health of the company, expected earnings &amp; dividends, etc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 smtClean="0"/>
              <a:t>What are the major stock exchanges? </a:t>
            </a:r>
          </a:p>
          <a:p>
            <a:r>
              <a:rPr lang="en-US" dirty="0" smtClean="0"/>
              <a:t>NYSE</a:t>
            </a:r>
          </a:p>
          <a:p>
            <a:r>
              <a:rPr lang="en-US" dirty="0" smtClean="0"/>
              <a:t>NASDAQ</a:t>
            </a:r>
          </a:p>
          <a:p>
            <a:r>
              <a:rPr lang="en-US" dirty="0" smtClean="0"/>
              <a:t>AMEX</a:t>
            </a:r>
          </a:p>
          <a:p>
            <a:r>
              <a:rPr lang="en-US" dirty="0" smtClean="0"/>
              <a:t>How are they different from each other?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ew-york-stock-exchan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3524250" cy="44100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NYSE Trading Flo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3073400"/>
            <a:ext cx="5105400" cy="340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600" y="2286000"/>
            <a:ext cx="2739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York Stock Exchange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ASDA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74876"/>
            <a:ext cx="5486400" cy="427024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merican_Stock_Exchange-AME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9567" y="1524000"/>
            <a:ext cx="6864865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are stock indices?</a:t>
            </a:r>
          </a:p>
          <a:p>
            <a:pPr>
              <a:buNone/>
            </a:pPr>
            <a:r>
              <a:rPr lang="en-US" sz="4000" i="1" dirty="0" smtClean="0"/>
              <a:t>Stocks grouped by some category</a:t>
            </a:r>
          </a:p>
          <a:p>
            <a:r>
              <a:rPr lang="en-US" sz="4000" dirty="0" smtClean="0"/>
              <a:t>What do they tell you?</a:t>
            </a:r>
          </a:p>
          <a:p>
            <a:pPr>
              <a:buNone/>
            </a:pPr>
            <a:r>
              <a:rPr lang="en-US" sz="4000" i="1" dirty="0" smtClean="0"/>
              <a:t>Price trends in specific industries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are the major indices?</a:t>
            </a:r>
          </a:p>
          <a:p>
            <a:pPr lvl="1"/>
            <a:r>
              <a:rPr lang="en-US" sz="3800" dirty="0" smtClean="0"/>
              <a:t>Dow Jones Industrial Average</a:t>
            </a:r>
          </a:p>
          <a:p>
            <a:pPr lvl="2"/>
            <a:r>
              <a:rPr lang="en-US" sz="3500" dirty="0" smtClean="0"/>
              <a:t>(30 select industrial stocks)</a:t>
            </a:r>
          </a:p>
          <a:p>
            <a:pPr lvl="1"/>
            <a:r>
              <a:rPr lang="en-US" sz="3800" dirty="0" smtClean="0"/>
              <a:t>Standard and Poor’s 600 (S&amp;P 500)</a:t>
            </a:r>
          </a:p>
          <a:p>
            <a:pPr lvl="2"/>
            <a:r>
              <a:rPr lang="en-US" sz="3500" dirty="0" smtClean="0"/>
              <a:t>(500 general stocks)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is a composite index?</a:t>
            </a:r>
          </a:p>
          <a:p>
            <a:pPr lvl="2">
              <a:buNone/>
            </a:pPr>
            <a:r>
              <a:rPr lang="en-US" sz="3500" b="1" dirty="0" smtClean="0"/>
              <a:t>NASDAQ Composite</a:t>
            </a:r>
          </a:p>
          <a:p>
            <a:pPr lvl="2">
              <a:buNone/>
            </a:pPr>
            <a:r>
              <a:rPr lang="en-US" sz="3500" b="1" dirty="0" smtClean="0"/>
              <a:t>NYSE Composite</a:t>
            </a:r>
          </a:p>
          <a:p>
            <a:pPr lvl="2">
              <a:buNone/>
            </a:pPr>
            <a:r>
              <a:rPr lang="en-US" sz="3500" dirty="0" smtClean="0"/>
              <a:t>	by industry</a:t>
            </a:r>
          </a:p>
          <a:p>
            <a:pPr lvl="1">
              <a:buNone/>
            </a:pPr>
            <a:endParaRPr lang="en-US" sz="3800" dirty="0" smtClean="0"/>
          </a:p>
          <a:p>
            <a:r>
              <a:rPr lang="en-US" sz="4000" dirty="0" smtClean="0"/>
              <a:t>What might an energy index show?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Market &amp; the Economy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What does a corporation hope to gain from selling stock? 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i="1" dirty="0" smtClean="0"/>
              <a:t>Needed </a:t>
            </a:r>
            <a:r>
              <a:rPr lang="en-US" sz="3600" i="1" dirty="0" smtClean="0"/>
              <a:t>capital to improve and increase productivity and profitability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Why would a business/corporation want to sell stock?</a:t>
            </a:r>
          </a:p>
          <a:p>
            <a:pPr>
              <a:buNone/>
            </a:pPr>
            <a:r>
              <a:rPr lang="en-US" sz="3200" dirty="0" smtClean="0"/>
              <a:t>	</a:t>
            </a:r>
          </a:p>
          <a:p>
            <a:endParaRPr lang="en-US" sz="3200" dirty="0" smtClean="0"/>
          </a:p>
          <a:p>
            <a:pPr>
              <a:buNone/>
            </a:pPr>
            <a:r>
              <a:rPr lang="en-US" sz="3200" i="1" dirty="0" smtClean="0"/>
              <a:t>To raise capital to invest in company growth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What does an investor hope to gain from buying stock? </a:t>
            </a:r>
            <a:endParaRPr lang="en-US" sz="4400" dirty="0" smtClean="0"/>
          </a:p>
          <a:p>
            <a:endParaRPr lang="en-US" sz="4400" dirty="0" smtClean="0"/>
          </a:p>
          <a:p>
            <a:r>
              <a:rPr lang="en-US" sz="4400" i="1" dirty="0" smtClean="0"/>
              <a:t>Increased </a:t>
            </a:r>
            <a:r>
              <a:rPr lang="en-US" sz="4400" i="1" dirty="0" smtClean="0"/>
              <a:t>income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Stock markets provide </a:t>
            </a:r>
            <a:r>
              <a:rPr lang="en-US" b="1" dirty="0" smtClean="0">
                <a:solidFill>
                  <a:srgbClr val="FF0000"/>
                </a:solidFill>
              </a:rPr>
              <a:t>a venue for selling stock </a:t>
            </a:r>
            <a:r>
              <a:rPr lang="en-US" dirty="0" smtClean="0"/>
              <a:t>so companies can raise the capital and undertake projects that an individual owner or partnership wouldn’t have the money to do.</a:t>
            </a:r>
          </a:p>
          <a:p>
            <a:pPr lvl="0"/>
            <a:r>
              <a:rPr lang="en-US" dirty="0" smtClean="0"/>
              <a:t>Stock markets </a:t>
            </a:r>
            <a:r>
              <a:rPr lang="en-US" b="1" dirty="0" smtClean="0">
                <a:solidFill>
                  <a:srgbClr val="FF0000"/>
                </a:solidFill>
              </a:rPr>
              <a:t>provide investment opportunity </a:t>
            </a:r>
            <a:r>
              <a:rPr lang="en-US" dirty="0" smtClean="0"/>
              <a:t>for individuals.   Mutual funds allow for just about anyone to own stock. What are mutual funds? Privately managed stock portfolios. </a:t>
            </a:r>
          </a:p>
          <a:p>
            <a:pPr lvl="0"/>
            <a:r>
              <a:rPr lang="en-US" dirty="0" smtClean="0"/>
              <a:t>Stock market </a:t>
            </a:r>
            <a:r>
              <a:rPr lang="en-US" b="1" dirty="0" smtClean="0">
                <a:solidFill>
                  <a:srgbClr val="FF0000"/>
                </a:solidFill>
              </a:rPr>
              <a:t>indices provide information </a:t>
            </a:r>
            <a:r>
              <a:rPr lang="en-US" dirty="0" smtClean="0"/>
              <a:t>to corporate leaders, economic analysts, and government policy makers.  (See trends, predict risks &amp; returns, give business owners info about whether it’s a good time to expand.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Three Reasons Stock Markets are Important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Stock </a:t>
            </a:r>
            <a:r>
              <a:rPr lang="en-US" b="1" dirty="0" smtClean="0">
                <a:solidFill>
                  <a:srgbClr val="FF0000"/>
                </a:solidFill>
              </a:rPr>
              <a:t>prices rose above the earnings potential </a:t>
            </a:r>
            <a:r>
              <a:rPr lang="en-US" dirty="0" smtClean="0"/>
              <a:t>(real value) of the companies issuing the stock.  People </a:t>
            </a:r>
            <a:r>
              <a:rPr lang="en-US" dirty="0" smtClean="0">
                <a:solidFill>
                  <a:srgbClr val="FF0000"/>
                </a:solidFill>
              </a:rPr>
              <a:t>overpaid</a:t>
            </a:r>
            <a:r>
              <a:rPr lang="en-US" dirty="0" smtClean="0"/>
              <a:t> for the stocks creating a “bubble” in the market.  When they realized they had paid too much they began </a:t>
            </a:r>
            <a:r>
              <a:rPr lang="en-US" dirty="0" smtClean="0">
                <a:solidFill>
                  <a:srgbClr val="FF0000"/>
                </a:solidFill>
              </a:rPr>
              <a:t>panic selling</a:t>
            </a:r>
            <a:r>
              <a:rPr lang="en-US" dirty="0" smtClean="0"/>
              <a:t>, causing the “bubble” to burst and people to lost the money they had invested.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caused the stock market crash of 1929?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Buying </a:t>
            </a:r>
            <a:r>
              <a:rPr lang="en-US" sz="3600" dirty="0" smtClean="0"/>
              <a:t>and selling stocks to </a:t>
            </a:r>
            <a:r>
              <a:rPr lang="en-US" sz="3600" dirty="0" smtClean="0">
                <a:solidFill>
                  <a:srgbClr val="FF0000"/>
                </a:solidFill>
              </a:rPr>
              <a:t>try to benefit from short term price change</a:t>
            </a:r>
            <a:r>
              <a:rPr lang="en-US" sz="3600" dirty="0" smtClean="0"/>
              <a:t>s.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speculation?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What organization was established by the government to implement safeguards to prevent companies from deceiving investors about the financial health of those companies?  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Securities </a:t>
            </a:r>
            <a:r>
              <a:rPr lang="en-US" sz="3600" dirty="0" smtClean="0"/>
              <a:t>and Exchange Commission (1934).  Read the SEC inset on page 158.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 smtClean="0"/>
          </a:p>
          <a:p>
            <a:r>
              <a:rPr lang="en-US" sz="3600" dirty="0" smtClean="0"/>
              <a:t>C</a:t>
            </a:r>
            <a:r>
              <a:rPr lang="en-US" sz="3600" dirty="0" smtClean="0"/>
              <a:t>ompanies </a:t>
            </a:r>
            <a:r>
              <a:rPr lang="en-US" sz="3600" dirty="0" smtClean="0"/>
              <a:t>were falsifying or concealing information about their financial stability.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000" b="1" dirty="0" smtClean="0"/>
              <a:t>The problem: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</a:t>
            </a:r>
            <a:r>
              <a:rPr lang="en-US" sz="3600" dirty="0" smtClean="0"/>
              <a:t>. Require companies to </a:t>
            </a:r>
            <a:r>
              <a:rPr lang="en-US" sz="3600" dirty="0" smtClean="0">
                <a:solidFill>
                  <a:srgbClr val="FF0000"/>
                </a:solidFill>
              </a:rPr>
              <a:t>fully disclose </a:t>
            </a:r>
            <a:r>
              <a:rPr lang="en-US" sz="3600" dirty="0" smtClean="0"/>
              <a:t>their financial status so that potential investors can make informed investment decisions. </a:t>
            </a:r>
            <a:endParaRPr lang="en-US" sz="3600" dirty="0" smtClean="0"/>
          </a:p>
          <a:p>
            <a:r>
              <a:rPr lang="en-US" sz="3600" dirty="0" smtClean="0"/>
              <a:t>2</a:t>
            </a:r>
            <a:r>
              <a:rPr lang="en-US" sz="3600" dirty="0" smtClean="0"/>
              <a:t>. </a:t>
            </a:r>
            <a:r>
              <a:rPr lang="en-US" sz="3600" dirty="0" smtClean="0">
                <a:solidFill>
                  <a:srgbClr val="FF0000"/>
                </a:solidFill>
              </a:rPr>
              <a:t>Regulate</a:t>
            </a:r>
            <a:r>
              <a:rPr lang="en-US" sz="3600" dirty="0" smtClean="0"/>
              <a:t> the activities of stock exchanges and brokers in the best interest of the investor.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Companies have to file regular reports with the SEC. </a:t>
            </a:r>
          </a:p>
          <a:p>
            <a:r>
              <a:rPr lang="en-US" sz="4000" dirty="0" smtClean="0"/>
              <a:t>Some recent problems: ENRON, </a:t>
            </a:r>
            <a:r>
              <a:rPr lang="en-US" sz="4000" dirty="0" err="1" smtClean="0"/>
              <a:t>Madoff</a:t>
            </a:r>
            <a:r>
              <a:rPr lang="en-US" sz="4000" dirty="0" smtClean="0"/>
              <a:t>, Banking Crisis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nut business ca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905000"/>
            <a:ext cx="5105400" cy="4419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 Donut Business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Kroger wants you to supply 10 of their stores with your donuts.</a:t>
            </a:r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Donut Store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bigger donut fryer</a:t>
            </a:r>
          </a:p>
          <a:p>
            <a:r>
              <a:rPr lang="en-US" dirty="0" smtClean="0"/>
              <a:t>A bigger sugar machine</a:t>
            </a:r>
          </a:p>
          <a:p>
            <a:r>
              <a:rPr lang="en-US" dirty="0" smtClean="0"/>
              <a:t>Two delivery trucks</a:t>
            </a:r>
          </a:p>
          <a:p>
            <a:r>
              <a:rPr lang="en-US" dirty="0" smtClean="0"/>
              <a:t>Storage space for supplies</a:t>
            </a:r>
          </a:p>
          <a:p>
            <a:r>
              <a:rPr lang="en-US" dirty="0" smtClean="0"/>
              <a:t>More floor space for the new equipment</a:t>
            </a:r>
          </a:p>
          <a:p>
            <a:r>
              <a:rPr lang="en-US" dirty="0" smtClean="0"/>
              <a:t>5 new employees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need: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need $500,000 to expand.</a:t>
            </a:r>
          </a:p>
          <a:p>
            <a:r>
              <a:rPr lang="en-US" dirty="0" smtClean="0"/>
              <a:t>You have $100,000 available to invest.</a:t>
            </a:r>
          </a:p>
          <a:p>
            <a:r>
              <a:rPr lang="en-US" dirty="0" smtClean="0"/>
              <a:t>What are your options for coming up with the other $400,000?</a:t>
            </a:r>
          </a:p>
          <a:p>
            <a:pPr>
              <a:buNone/>
            </a:pPr>
            <a:r>
              <a:rPr lang="en-US" dirty="0" smtClean="0"/>
              <a:t>			Partnership</a:t>
            </a:r>
          </a:p>
          <a:p>
            <a:pPr>
              <a:buNone/>
            </a:pPr>
            <a:r>
              <a:rPr lang="en-US" dirty="0" smtClean="0"/>
              <a:t>			Bank loan</a:t>
            </a:r>
          </a:p>
          <a:p>
            <a:pPr>
              <a:buNone/>
            </a:pPr>
            <a:r>
              <a:rPr lang="en-US" dirty="0" smtClean="0"/>
              <a:t>			Sell stock to investors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10000"/>
          </a:xfrm>
        </p:spPr>
        <p:txBody>
          <a:bodyPr/>
          <a:lstStyle/>
          <a:p>
            <a:r>
              <a:rPr lang="en-US" dirty="0" smtClean="0"/>
              <a:t>Initial Public Offering  - IPO</a:t>
            </a:r>
          </a:p>
          <a:p>
            <a:r>
              <a:rPr lang="en-US" dirty="0" smtClean="0"/>
              <a:t>Go through an investment bank/broker who will sell the shares to the public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a company go from private to public ownership?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ock Certifica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739900"/>
            <a:ext cx="6096000" cy="4140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stock?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744</Words>
  <Application>Microsoft Office PowerPoint</Application>
  <PresentationFormat>On-screen Show (4:3)</PresentationFormat>
  <Paragraphs>108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Paper</vt:lpstr>
      <vt:lpstr>Stocks and Stock Markets</vt:lpstr>
      <vt:lpstr>The Stock Market</vt:lpstr>
      <vt:lpstr>Slide 3</vt:lpstr>
      <vt:lpstr>Example: A Donut Business</vt:lpstr>
      <vt:lpstr>One Donut Store</vt:lpstr>
      <vt:lpstr>You need:</vt:lpstr>
      <vt:lpstr>Slide 7</vt:lpstr>
      <vt:lpstr>How does a company go from private to public ownership? </vt:lpstr>
      <vt:lpstr>What is stock?</vt:lpstr>
      <vt:lpstr>Slide 10</vt:lpstr>
      <vt:lpstr>Slide 11</vt:lpstr>
      <vt:lpstr>Slide 12</vt:lpstr>
      <vt:lpstr>Slide 13</vt:lpstr>
      <vt:lpstr>What are dividends?</vt:lpstr>
      <vt:lpstr>Why do people purchase stock?</vt:lpstr>
      <vt:lpstr>What determines a stock’s price?</vt:lpstr>
      <vt:lpstr>Two Types of Stock Investments</vt:lpstr>
      <vt:lpstr>What is a stock EXCHANGE?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The Market &amp; the Economy</vt:lpstr>
      <vt:lpstr>Slide 29</vt:lpstr>
      <vt:lpstr>Slide 30</vt:lpstr>
      <vt:lpstr>Three Reasons Stock Markets are Important</vt:lpstr>
      <vt:lpstr>What caused the stock market crash of 1929?</vt:lpstr>
      <vt:lpstr>What is speculation?</vt:lpstr>
      <vt:lpstr>Slide 34</vt:lpstr>
      <vt:lpstr>         The problem:  </vt:lpstr>
      <vt:lpstr>The Solution:</vt:lpstr>
      <vt:lpstr>Slide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Stocks and Stock Markets</dc:title>
  <dc:creator>Cotton Blossom</dc:creator>
  <cp:lastModifiedBy>Cotton Blossom</cp:lastModifiedBy>
  <cp:revision>41</cp:revision>
  <dcterms:created xsi:type="dcterms:W3CDTF">2012-02-05T22:46:16Z</dcterms:created>
  <dcterms:modified xsi:type="dcterms:W3CDTF">2012-02-07T02:24:52Z</dcterms:modified>
</cp:coreProperties>
</file>